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71" r:id="rId4"/>
    <p:sldId id="257" r:id="rId5"/>
    <p:sldId id="267" r:id="rId6"/>
    <p:sldId id="260" r:id="rId7"/>
    <p:sldId id="259" r:id="rId8"/>
    <p:sldId id="268" r:id="rId9"/>
    <p:sldId id="261" r:id="rId10"/>
    <p:sldId id="262" r:id="rId11"/>
    <p:sldId id="266" r:id="rId12"/>
    <p:sldId id="263" r:id="rId13"/>
    <p:sldId id="264" r:id="rId14"/>
    <p:sldId id="269" r:id="rId15"/>
    <p:sldId id="26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82"/>
  </p:normalViewPr>
  <p:slideViewPr>
    <p:cSldViewPr snapToGrid="0" snapToObjects="1">
      <p:cViewPr varScale="1">
        <p:scale>
          <a:sx n="119" d="100"/>
          <a:sy n="119" d="100"/>
        </p:scale>
        <p:origin x="216"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8/27/20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a:t>Modifier les styles du texte du masque
Deuxième niveau
Troisième niveau
Quatrième niveau
Cinquième niveau</a:t>
            </a:r>
            <a:endParaRPr lang="en-US" dirty="0"/>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8" name="Title 1"/>
          <p:cNvSpPr>
            <a:spLocks noGrp="1"/>
          </p:cNvSpPr>
          <p:nvPr>
            <p:ph type="title"/>
          </p:nvPr>
        </p:nvSpPr>
        <p:spPr>
          <a:xfrm>
            <a:off x="685801" y="609600"/>
            <a:ext cx="10131425" cy="1456267"/>
          </a:xfrm>
        </p:spPr>
        <p:txBody>
          <a:bodyPr/>
          <a:lstStyle/>
          <a:p>
            <a:r>
              <a:rPr lang="fr-FR"/>
              <a:t>Modifiez le style du titre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fr-FR"/>
              <a:t>Modifiez le style du titre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8/27/20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gif"/><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B623D2-92C1-0941-9813-086E4B2954F5}"/>
              </a:ext>
            </a:extLst>
          </p:cNvPr>
          <p:cNvSpPr>
            <a:spLocks noGrp="1"/>
          </p:cNvSpPr>
          <p:nvPr>
            <p:ph type="ctrTitle"/>
          </p:nvPr>
        </p:nvSpPr>
        <p:spPr>
          <a:xfrm>
            <a:off x="3399416" y="1964267"/>
            <a:ext cx="7760709" cy="2421464"/>
          </a:xfrm>
        </p:spPr>
        <p:txBody>
          <a:bodyPr/>
          <a:lstStyle/>
          <a:p>
            <a:r>
              <a:rPr lang="fr-FR" dirty="0"/>
              <a:t>Année Scolaire 2020-2021</a:t>
            </a:r>
            <a:br>
              <a:rPr lang="fr-FR" dirty="0"/>
            </a:br>
            <a:r>
              <a:rPr lang="fr-FR" dirty="0"/>
              <a:t>3</a:t>
            </a:r>
            <a:r>
              <a:rPr lang="fr-FR" baseline="30000" dirty="0"/>
              <a:t>ème</a:t>
            </a:r>
            <a:r>
              <a:rPr lang="fr-FR" dirty="0"/>
              <a:t>  </a:t>
            </a:r>
          </a:p>
        </p:txBody>
      </p:sp>
      <p:sp>
        <p:nvSpPr>
          <p:cNvPr id="3" name="Sous-titre 2">
            <a:extLst>
              <a:ext uri="{FF2B5EF4-FFF2-40B4-BE49-F238E27FC236}">
                <a16:creationId xmlns:a16="http://schemas.microsoft.com/office/drawing/2014/main" id="{F183930C-61F3-CC4C-BAAD-816DD1210C27}"/>
              </a:ext>
            </a:extLst>
          </p:cNvPr>
          <p:cNvSpPr>
            <a:spLocks noGrp="1"/>
          </p:cNvSpPr>
          <p:nvPr>
            <p:ph type="subTitle" idx="1"/>
          </p:nvPr>
        </p:nvSpPr>
        <p:spPr/>
        <p:txBody>
          <a:bodyPr/>
          <a:lstStyle/>
          <a:p>
            <a:endParaRPr lang="fr-FR" dirty="0"/>
          </a:p>
          <a:p>
            <a:endParaRPr lang="fr-FR" dirty="0"/>
          </a:p>
          <a:p>
            <a:r>
              <a:rPr lang="fr-FR" sz="2000" dirty="0"/>
              <a:t>M.MARZOLI</a:t>
            </a:r>
          </a:p>
        </p:txBody>
      </p:sp>
    </p:spTree>
    <p:extLst>
      <p:ext uri="{BB962C8B-B14F-4D97-AF65-F5344CB8AC3E}">
        <p14:creationId xmlns:p14="http://schemas.microsoft.com/office/powerpoint/2010/main" val="615556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0F69D8-3BE6-B44B-AD00-6FA4663A20FB}"/>
              </a:ext>
            </a:extLst>
          </p:cNvPr>
          <p:cNvSpPr>
            <a:spLocks noGrp="1"/>
          </p:cNvSpPr>
          <p:nvPr>
            <p:ph type="title"/>
          </p:nvPr>
        </p:nvSpPr>
        <p:spPr/>
        <p:txBody>
          <a:bodyPr/>
          <a:lstStyle/>
          <a:p>
            <a:r>
              <a:rPr lang="fr-FR" dirty="0"/>
              <a:t>Barème des contrôles</a:t>
            </a:r>
          </a:p>
        </p:txBody>
      </p:sp>
      <p:graphicFrame>
        <p:nvGraphicFramePr>
          <p:cNvPr id="8" name="Tableau 7">
            <a:extLst>
              <a:ext uri="{FF2B5EF4-FFF2-40B4-BE49-F238E27FC236}">
                <a16:creationId xmlns:a16="http://schemas.microsoft.com/office/drawing/2014/main" id="{BC483D09-B8CC-D340-BDF7-89742F463FEB}"/>
              </a:ext>
            </a:extLst>
          </p:cNvPr>
          <p:cNvGraphicFramePr>
            <a:graphicFrameLocks noGrp="1"/>
          </p:cNvGraphicFramePr>
          <p:nvPr>
            <p:extLst/>
          </p:nvPr>
        </p:nvGraphicFramePr>
        <p:xfrm>
          <a:off x="1118794" y="1850315"/>
          <a:ext cx="8713695" cy="4260030"/>
        </p:xfrm>
        <a:graphic>
          <a:graphicData uri="http://schemas.openxmlformats.org/drawingml/2006/table">
            <a:tbl>
              <a:tblPr firstRow="1" firstCol="1" bandRow="1">
                <a:tableStyleId>{5C22544A-7EE6-4342-B048-85BDC9FD1C3A}</a:tableStyleId>
              </a:tblPr>
              <a:tblGrid>
                <a:gridCol w="3959753">
                  <a:extLst>
                    <a:ext uri="{9D8B030D-6E8A-4147-A177-3AD203B41FA5}">
                      <a16:colId xmlns:a16="http://schemas.microsoft.com/office/drawing/2014/main" val="3609069198"/>
                    </a:ext>
                  </a:extLst>
                </a:gridCol>
                <a:gridCol w="2642632">
                  <a:extLst>
                    <a:ext uri="{9D8B030D-6E8A-4147-A177-3AD203B41FA5}">
                      <a16:colId xmlns:a16="http://schemas.microsoft.com/office/drawing/2014/main" val="2257154520"/>
                    </a:ext>
                  </a:extLst>
                </a:gridCol>
                <a:gridCol w="2111310">
                  <a:extLst>
                    <a:ext uri="{9D8B030D-6E8A-4147-A177-3AD203B41FA5}">
                      <a16:colId xmlns:a16="http://schemas.microsoft.com/office/drawing/2014/main" val="1859609189"/>
                    </a:ext>
                  </a:extLst>
                </a:gridCol>
              </a:tblGrid>
              <a:tr h="387276">
                <a:tc>
                  <a:txBody>
                    <a:bodyPr/>
                    <a:lstStyle/>
                    <a:p>
                      <a:pPr algn="ctr">
                        <a:spcAft>
                          <a:spcPts val="0"/>
                        </a:spcAft>
                      </a:pPr>
                      <a:r>
                        <a:rPr lang="fr-FR" sz="1200">
                          <a:effectLst/>
                        </a:rPr>
                        <a:t>Problèmes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200">
                          <a:effectLst/>
                        </a:rPr>
                        <a:t>S1</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200">
                          <a:effectLst/>
                        </a:rPr>
                        <a:t>S2</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91663791"/>
                  </a:ext>
                </a:extLst>
              </a:tr>
              <a:tr h="774550">
                <a:tc>
                  <a:txBody>
                    <a:bodyPr/>
                    <a:lstStyle/>
                    <a:p>
                      <a:pP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Absence de copie double (ou feuille simple)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-5 points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-10 points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1630830"/>
                  </a:ext>
                </a:extLst>
              </a:tr>
              <a:tr h="387276">
                <a:tc>
                  <a:txBody>
                    <a:bodyPr/>
                    <a:lstStyle/>
                    <a:p>
                      <a:pP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Copie qui ressemble à un brouillon (à l’appréciation du professeur)</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-5 points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-10 points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3458626"/>
                  </a:ext>
                </a:extLst>
              </a:tr>
              <a:tr h="774550">
                <a:tc>
                  <a:txBody>
                    <a:bodyPr/>
                    <a:lstStyle/>
                    <a:p>
                      <a:pP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Devoir non rendu à date ou si absence au cours suivant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- 1 point par jour ouvré</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- 10 points pour le we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Note : 0</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240177"/>
                  </a:ext>
                </a:extLst>
              </a:tr>
              <a:tr h="387276">
                <a:tc>
                  <a:txBody>
                    <a:bodyPr/>
                    <a:lstStyle/>
                    <a:p>
                      <a:pP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Pas de nom sur la copie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- 3 points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- 5 points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3361776"/>
                  </a:ext>
                </a:extLst>
              </a:tr>
              <a:tr h="774550">
                <a:tc>
                  <a:txBody>
                    <a:bodyPr/>
                    <a:lstStyle/>
                    <a:p>
                      <a:pP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Copie non conforme dans la présentation</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- 5 points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- 5 points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0115960"/>
                  </a:ext>
                </a:extLst>
              </a:tr>
              <a:tr h="387276">
                <a:tc>
                  <a:txBody>
                    <a:bodyPr/>
                    <a:lstStyle/>
                    <a:p>
                      <a:pP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Prêt de matériel hors calculatrice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- 2 points / prêt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- 5 points / prêt</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9624107"/>
                  </a:ext>
                </a:extLst>
              </a:tr>
              <a:tr h="387276">
                <a:tc>
                  <a:txBody>
                    <a:bodyPr/>
                    <a:lstStyle/>
                    <a:p>
                      <a:pP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Prêt de calculatrice</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- 5 points</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- 10 points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1993141"/>
                  </a:ext>
                </a:extLst>
              </a:tr>
            </a:tbl>
          </a:graphicData>
        </a:graphic>
      </p:graphicFrame>
      <p:sp>
        <p:nvSpPr>
          <p:cNvPr id="9" name="Rectangle 2">
            <a:extLst>
              <a:ext uri="{FF2B5EF4-FFF2-40B4-BE49-F238E27FC236}">
                <a16:creationId xmlns:a16="http://schemas.microsoft.com/office/drawing/2014/main" id="{81B55D60-25AE-604E-BB68-F48CCAC7AF0C}"/>
              </a:ext>
            </a:extLst>
          </p:cNvPr>
          <p:cNvSpPr>
            <a:spLocks noChangeArrowheads="1"/>
          </p:cNvSpPr>
          <p:nvPr/>
        </p:nvSpPr>
        <p:spPr bwMode="auto">
          <a:xfrm>
            <a:off x="-633266" y="2912663"/>
            <a:ext cx="17891447" cy="968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7742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DB63A9-2F4F-5B4D-BF32-144501CB50EF}"/>
              </a:ext>
            </a:extLst>
          </p:cNvPr>
          <p:cNvSpPr>
            <a:spLocks noGrp="1"/>
          </p:cNvSpPr>
          <p:nvPr>
            <p:ph type="title"/>
          </p:nvPr>
        </p:nvSpPr>
        <p:spPr/>
        <p:txBody>
          <a:bodyPr/>
          <a:lstStyle/>
          <a:p>
            <a:r>
              <a:rPr lang="fr-FR" dirty="0"/>
              <a:t>Coefficients (indicatif)</a:t>
            </a:r>
          </a:p>
        </p:txBody>
      </p:sp>
      <p:sp>
        <p:nvSpPr>
          <p:cNvPr id="3" name="Espace réservé du contenu 2">
            <a:extLst>
              <a:ext uri="{FF2B5EF4-FFF2-40B4-BE49-F238E27FC236}">
                <a16:creationId xmlns:a16="http://schemas.microsoft.com/office/drawing/2014/main" id="{1B14E98B-3287-1C42-8C1A-30E42C808EBE}"/>
              </a:ext>
            </a:extLst>
          </p:cNvPr>
          <p:cNvSpPr>
            <a:spLocks noGrp="1"/>
          </p:cNvSpPr>
          <p:nvPr>
            <p:ph idx="1"/>
          </p:nvPr>
        </p:nvSpPr>
        <p:spPr/>
        <p:txBody>
          <a:bodyPr/>
          <a:lstStyle/>
          <a:p>
            <a:r>
              <a:rPr lang="fr-FR" dirty="0"/>
              <a:t>Exercices demandés 0.25</a:t>
            </a:r>
          </a:p>
          <a:p>
            <a:r>
              <a:rPr lang="fr-FR" dirty="0"/>
              <a:t>DM 0.5</a:t>
            </a:r>
          </a:p>
          <a:p>
            <a:r>
              <a:rPr lang="fr-FR" dirty="0"/>
              <a:t>Travail de Groupe: 0.5</a:t>
            </a:r>
          </a:p>
          <a:p>
            <a:r>
              <a:rPr lang="fr-FR" i="1" dirty="0"/>
              <a:t>Consignes : 1.5</a:t>
            </a:r>
            <a:endParaRPr lang="fr-FR" dirty="0"/>
          </a:p>
          <a:p>
            <a:r>
              <a:rPr lang="fr-FR" dirty="0"/>
              <a:t>Test &lt;30’ : 1</a:t>
            </a:r>
          </a:p>
          <a:p>
            <a:r>
              <a:rPr lang="fr-FR" dirty="0"/>
              <a:t>Test 45’ : 1,5</a:t>
            </a:r>
          </a:p>
          <a:p>
            <a:r>
              <a:rPr lang="fr-FR" dirty="0"/>
              <a:t>DST 1h : 2</a:t>
            </a:r>
          </a:p>
          <a:p>
            <a:r>
              <a:rPr lang="fr-FR" dirty="0"/>
              <a:t>DST 2h : 3</a:t>
            </a:r>
          </a:p>
          <a:p>
            <a:endParaRPr lang="fr-FR" dirty="0"/>
          </a:p>
        </p:txBody>
      </p:sp>
    </p:spTree>
    <p:extLst>
      <p:ext uri="{BB962C8B-B14F-4D97-AF65-F5344CB8AC3E}">
        <p14:creationId xmlns:p14="http://schemas.microsoft.com/office/powerpoint/2010/main" val="1097294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53FC4B-B689-4A43-8739-0A7161A85D66}"/>
              </a:ext>
            </a:extLst>
          </p:cNvPr>
          <p:cNvSpPr>
            <a:spLocks noGrp="1"/>
          </p:cNvSpPr>
          <p:nvPr>
            <p:ph type="title"/>
          </p:nvPr>
        </p:nvSpPr>
        <p:spPr/>
        <p:txBody>
          <a:bodyPr/>
          <a:lstStyle/>
          <a:p>
            <a:r>
              <a:rPr lang="fr-FR" dirty="0"/>
              <a:t>Diffusion de l’information</a:t>
            </a:r>
          </a:p>
        </p:txBody>
      </p:sp>
      <p:sp>
        <p:nvSpPr>
          <p:cNvPr id="3" name="Espace réservé du contenu 2">
            <a:extLst>
              <a:ext uri="{FF2B5EF4-FFF2-40B4-BE49-F238E27FC236}">
                <a16:creationId xmlns:a16="http://schemas.microsoft.com/office/drawing/2014/main" id="{947A15B9-3677-654E-8100-1285F60589ED}"/>
              </a:ext>
            </a:extLst>
          </p:cNvPr>
          <p:cNvSpPr>
            <a:spLocks noGrp="1"/>
          </p:cNvSpPr>
          <p:nvPr>
            <p:ph idx="1"/>
          </p:nvPr>
        </p:nvSpPr>
        <p:spPr/>
        <p:txBody>
          <a:bodyPr>
            <a:normAutofit/>
          </a:bodyPr>
          <a:lstStyle/>
          <a:p>
            <a:r>
              <a:rPr lang="fr-FR" sz="2400" dirty="0"/>
              <a:t>L’ENT :</a:t>
            </a:r>
          </a:p>
          <a:p>
            <a:pPr lvl="1"/>
            <a:r>
              <a:rPr lang="fr-FR" sz="2200" dirty="0"/>
              <a:t>Résumé du cours</a:t>
            </a:r>
          </a:p>
          <a:p>
            <a:pPr lvl="1"/>
            <a:r>
              <a:rPr lang="fr-FR" sz="2200" dirty="0"/>
              <a:t>Devoirs</a:t>
            </a:r>
          </a:p>
          <a:p>
            <a:pPr marL="457200" lvl="1" indent="0">
              <a:buNone/>
            </a:pPr>
            <a:r>
              <a:rPr lang="fr-FR" sz="2200" b="1" u="sng" dirty="0"/>
              <a:t>Attention, il faut les noter dans son agenda, pas toujours mis dans l’ENT le soir même</a:t>
            </a:r>
          </a:p>
          <a:p>
            <a:r>
              <a:rPr lang="fr-FR" sz="2400" dirty="0"/>
              <a:t>Le site topo-</a:t>
            </a:r>
            <a:r>
              <a:rPr lang="fr-FR" sz="2400" dirty="0" err="1"/>
              <a:t>maths.fr</a:t>
            </a:r>
            <a:endParaRPr lang="fr-FR" sz="2400" dirty="0"/>
          </a:p>
          <a:p>
            <a:r>
              <a:rPr lang="fr-FR" sz="2400" dirty="0"/>
              <a:t>M’envoyer des emails via l’ENT</a:t>
            </a:r>
          </a:p>
        </p:txBody>
      </p:sp>
    </p:spTree>
    <p:extLst>
      <p:ext uri="{BB962C8B-B14F-4D97-AF65-F5344CB8AC3E}">
        <p14:creationId xmlns:p14="http://schemas.microsoft.com/office/powerpoint/2010/main" val="4243166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51C3DE-6CE2-8E42-AC89-81673289664C}"/>
              </a:ext>
            </a:extLst>
          </p:cNvPr>
          <p:cNvSpPr>
            <a:spLocks noGrp="1"/>
          </p:cNvSpPr>
          <p:nvPr>
            <p:ph type="title"/>
          </p:nvPr>
        </p:nvSpPr>
        <p:spPr/>
        <p:txBody>
          <a:bodyPr/>
          <a:lstStyle/>
          <a:p>
            <a:r>
              <a:rPr lang="fr-FR" dirty="0"/>
              <a:t>Des choses à VOIR ou NON</a:t>
            </a:r>
          </a:p>
        </p:txBody>
      </p:sp>
      <p:pic>
        <p:nvPicPr>
          <p:cNvPr id="5" name="Image 4">
            <a:extLst>
              <a:ext uri="{FF2B5EF4-FFF2-40B4-BE49-F238E27FC236}">
                <a16:creationId xmlns:a16="http://schemas.microsoft.com/office/drawing/2014/main" id="{FBA81F23-C1AC-D141-A077-B2B2F96F624C}"/>
              </a:ext>
            </a:extLst>
          </p:cNvPr>
          <p:cNvPicPr>
            <a:picLocks noChangeAspect="1"/>
          </p:cNvPicPr>
          <p:nvPr/>
        </p:nvPicPr>
        <p:blipFill>
          <a:blip r:embed="rId2"/>
          <a:stretch>
            <a:fillRect/>
          </a:stretch>
        </p:blipFill>
        <p:spPr>
          <a:xfrm>
            <a:off x="1024680" y="1850231"/>
            <a:ext cx="1928008" cy="2059463"/>
          </a:xfrm>
          <a:prstGeom prst="rect">
            <a:avLst/>
          </a:prstGeom>
        </p:spPr>
      </p:pic>
      <p:pic>
        <p:nvPicPr>
          <p:cNvPr id="7" name="Image 6">
            <a:extLst>
              <a:ext uri="{FF2B5EF4-FFF2-40B4-BE49-F238E27FC236}">
                <a16:creationId xmlns:a16="http://schemas.microsoft.com/office/drawing/2014/main" id="{80882F27-E3FA-E944-9998-F7BCC8BF5360}"/>
              </a:ext>
            </a:extLst>
          </p:cNvPr>
          <p:cNvPicPr>
            <a:picLocks noChangeAspect="1"/>
          </p:cNvPicPr>
          <p:nvPr/>
        </p:nvPicPr>
        <p:blipFill>
          <a:blip r:embed="rId3"/>
          <a:stretch>
            <a:fillRect/>
          </a:stretch>
        </p:blipFill>
        <p:spPr>
          <a:xfrm>
            <a:off x="9669434" y="4054656"/>
            <a:ext cx="2007272" cy="1582497"/>
          </a:xfrm>
          <a:prstGeom prst="rect">
            <a:avLst/>
          </a:prstGeom>
        </p:spPr>
      </p:pic>
      <p:pic>
        <p:nvPicPr>
          <p:cNvPr id="9" name="Image 8">
            <a:extLst>
              <a:ext uri="{FF2B5EF4-FFF2-40B4-BE49-F238E27FC236}">
                <a16:creationId xmlns:a16="http://schemas.microsoft.com/office/drawing/2014/main" id="{AA4F47A6-0C79-7143-961E-390AFE6A486C}"/>
              </a:ext>
            </a:extLst>
          </p:cNvPr>
          <p:cNvPicPr>
            <a:picLocks noChangeAspect="1"/>
          </p:cNvPicPr>
          <p:nvPr/>
        </p:nvPicPr>
        <p:blipFill>
          <a:blip r:embed="rId4"/>
          <a:stretch>
            <a:fillRect/>
          </a:stretch>
        </p:blipFill>
        <p:spPr>
          <a:xfrm>
            <a:off x="274334" y="4002590"/>
            <a:ext cx="1714351" cy="2571527"/>
          </a:xfrm>
          <a:prstGeom prst="rect">
            <a:avLst/>
          </a:prstGeom>
        </p:spPr>
      </p:pic>
      <p:pic>
        <p:nvPicPr>
          <p:cNvPr id="11" name="Image 10">
            <a:extLst>
              <a:ext uri="{FF2B5EF4-FFF2-40B4-BE49-F238E27FC236}">
                <a16:creationId xmlns:a16="http://schemas.microsoft.com/office/drawing/2014/main" id="{AE2C5579-8E75-484E-81A0-D2192060C558}"/>
              </a:ext>
            </a:extLst>
          </p:cNvPr>
          <p:cNvPicPr>
            <a:picLocks noChangeAspect="1"/>
          </p:cNvPicPr>
          <p:nvPr/>
        </p:nvPicPr>
        <p:blipFill>
          <a:blip r:embed="rId5"/>
          <a:stretch>
            <a:fillRect/>
          </a:stretch>
        </p:blipFill>
        <p:spPr>
          <a:xfrm>
            <a:off x="4442236" y="1916057"/>
            <a:ext cx="2705100" cy="1778000"/>
          </a:xfrm>
          <a:prstGeom prst="rect">
            <a:avLst/>
          </a:prstGeom>
        </p:spPr>
      </p:pic>
      <p:pic>
        <p:nvPicPr>
          <p:cNvPr id="13" name="Image 12">
            <a:extLst>
              <a:ext uri="{FF2B5EF4-FFF2-40B4-BE49-F238E27FC236}">
                <a16:creationId xmlns:a16="http://schemas.microsoft.com/office/drawing/2014/main" id="{FF9BC83A-AD75-9D46-B1B9-4618DF44CAA4}"/>
              </a:ext>
            </a:extLst>
          </p:cNvPr>
          <p:cNvPicPr>
            <a:picLocks noChangeAspect="1"/>
          </p:cNvPicPr>
          <p:nvPr/>
        </p:nvPicPr>
        <p:blipFill>
          <a:blip r:embed="rId6"/>
          <a:stretch>
            <a:fillRect/>
          </a:stretch>
        </p:blipFill>
        <p:spPr>
          <a:xfrm>
            <a:off x="8148043" y="1705269"/>
            <a:ext cx="2349387" cy="2349387"/>
          </a:xfrm>
          <a:prstGeom prst="rect">
            <a:avLst/>
          </a:prstGeom>
        </p:spPr>
      </p:pic>
      <p:pic>
        <p:nvPicPr>
          <p:cNvPr id="15" name="Image 14">
            <a:extLst>
              <a:ext uri="{FF2B5EF4-FFF2-40B4-BE49-F238E27FC236}">
                <a16:creationId xmlns:a16="http://schemas.microsoft.com/office/drawing/2014/main" id="{C9826FBA-1096-154F-94FC-DD35E5A1FD92}"/>
              </a:ext>
            </a:extLst>
          </p:cNvPr>
          <p:cNvPicPr>
            <a:picLocks noChangeAspect="1"/>
          </p:cNvPicPr>
          <p:nvPr/>
        </p:nvPicPr>
        <p:blipFill>
          <a:blip r:embed="rId7"/>
          <a:stretch>
            <a:fillRect/>
          </a:stretch>
        </p:blipFill>
        <p:spPr>
          <a:xfrm>
            <a:off x="4842937" y="4484598"/>
            <a:ext cx="4608797" cy="2034789"/>
          </a:xfrm>
          <a:prstGeom prst="rect">
            <a:avLst/>
          </a:prstGeom>
        </p:spPr>
      </p:pic>
      <p:pic>
        <p:nvPicPr>
          <p:cNvPr id="17" name="Image 16">
            <a:extLst>
              <a:ext uri="{FF2B5EF4-FFF2-40B4-BE49-F238E27FC236}">
                <a16:creationId xmlns:a16="http://schemas.microsoft.com/office/drawing/2014/main" id="{342A6ED1-5E23-AF4B-AD80-25079876D941}"/>
              </a:ext>
            </a:extLst>
          </p:cNvPr>
          <p:cNvPicPr>
            <a:picLocks noChangeAspect="1"/>
          </p:cNvPicPr>
          <p:nvPr/>
        </p:nvPicPr>
        <p:blipFill>
          <a:blip r:embed="rId8"/>
          <a:stretch>
            <a:fillRect/>
          </a:stretch>
        </p:blipFill>
        <p:spPr>
          <a:xfrm>
            <a:off x="2376251" y="3956012"/>
            <a:ext cx="2146890" cy="2146890"/>
          </a:xfrm>
          <a:prstGeom prst="rect">
            <a:avLst/>
          </a:prstGeom>
        </p:spPr>
      </p:pic>
    </p:spTree>
    <p:extLst>
      <p:ext uri="{BB962C8B-B14F-4D97-AF65-F5344CB8AC3E}">
        <p14:creationId xmlns:p14="http://schemas.microsoft.com/office/powerpoint/2010/main" val="3947576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circle(in)">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heel(1)">
                                      <p:cBhvr>
                                        <p:cTn id="34" dur="20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
                                        <p:tgtEl>
                                          <p:spTgt spid="9"/>
                                        </p:tgtEl>
                                      </p:cBhvr>
                                    </p:animEffect>
                                    <p:anim calcmode="lin" valueType="num">
                                      <p:cBhvr>
                                        <p:cTn id="40" dur="400" fill="hold"/>
                                        <p:tgtEl>
                                          <p:spTgt spid="9"/>
                                        </p:tgtEl>
                                        <p:attrNameLst>
                                          <p:attrName>ppt_x</p:attrName>
                                        </p:attrNameLst>
                                      </p:cBhvr>
                                      <p:tavLst>
                                        <p:tav tm="0">
                                          <p:val>
                                            <p:strVal val="#ppt_x"/>
                                          </p:val>
                                        </p:tav>
                                        <p:tav tm="100000">
                                          <p:val>
                                            <p:strVal val="#ppt_x"/>
                                          </p:val>
                                        </p:tav>
                                      </p:tavLst>
                                    </p:anim>
                                    <p:anim calcmode="lin" valueType="num">
                                      <p:cBhvr>
                                        <p:cTn id="41" dur="400" fill="hold"/>
                                        <p:tgtEl>
                                          <p:spTgt spid="9"/>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30F864-E5E4-1942-BFA9-366135522A3F}"/>
              </a:ext>
            </a:extLst>
          </p:cNvPr>
          <p:cNvSpPr>
            <a:spLocks noGrp="1"/>
          </p:cNvSpPr>
          <p:nvPr>
            <p:ph type="title"/>
          </p:nvPr>
        </p:nvSpPr>
        <p:spPr/>
        <p:txBody>
          <a:bodyPr/>
          <a:lstStyle/>
          <a:p>
            <a:r>
              <a:rPr lang="fr-FR" dirty="0"/>
              <a:t>Se tromper</a:t>
            </a:r>
          </a:p>
        </p:txBody>
      </p:sp>
      <p:sp>
        <p:nvSpPr>
          <p:cNvPr id="3" name="Espace réservé du contenu 2">
            <a:extLst>
              <a:ext uri="{FF2B5EF4-FFF2-40B4-BE49-F238E27FC236}">
                <a16:creationId xmlns:a16="http://schemas.microsoft.com/office/drawing/2014/main" id="{44A2C8C6-80CD-EA4F-9970-A72925854B68}"/>
              </a:ext>
            </a:extLst>
          </p:cNvPr>
          <p:cNvSpPr>
            <a:spLocks noGrp="1"/>
          </p:cNvSpPr>
          <p:nvPr>
            <p:ph idx="1"/>
          </p:nvPr>
        </p:nvSpPr>
        <p:spPr/>
        <p:txBody>
          <a:bodyPr>
            <a:normAutofit/>
          </a:bodyPr>
          <a:lstStyle/>
          <a:p>
            <a:r>
              <a:rPr lang="fr-FR" sz="2400" dirty="0"/>
              <a:t>Se tromper n’est pas grave. En se trompant, en réfléchissant à ses erreurs, on comprend et on apprend. Alors il faut accepter de se tromper et que ses camarades se trompent (ainsi que son professeur !)</a:t>
            </a:r>
          </a:p>
          <a:p>
            <a:r>
              <a:rPr lang="fr-FR" sz="2400" dirty="0"/>
              <a:t>Donc, pour chaque contrôle, je vais sur le site topo-</a:t>
            </a:r>
            <a:r>
              <a:rPr lang="fr-FR" sz="2400" dirty="0" err="1"/>
              <a:t>maths.fr</a:t>
            </a:r>
            <a:r>
              <a:rPr lang="fr-FR" sz="2400" dirty="0"/>
              <a:t> pour regarder </a:t>
            </a:r>
            <a:r>
              <a:rPr lang="fr-FR" sz="2400"/>
              <a:t>le corrigé, </a:t>
            </a:r>
            <a:r>
              <a:rPr lang="fr-FR" sz="2400" dirty="0"/>
              <a:t>comprendre mes erreurs et en discuter avec mon professeur si besoin.</a:t>
            </a:r>
          </a:p>
        </p:txBody>
      </p:sp>
    </p:spTree>
    <p:extLst>
      <p:ext uri="{BB962C8B-B14F-4D97-AF65-F5344CB8AC3E}">
        <p14:creationId xmlns:p14="http://schemas.microsoft.com/office/powerpoint/2010/main" val="2737422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134B79-D8E7-AA46-8E71-904027F54328}"/>
              </a:ext>
            </a:extLst>
          </p:cNvPr>
          <p:cNvSpPr>
            <a:spLocks noGrp="1"/>
          </p:cNvSpPr>
          <p:nvPr>
            <p:ph type="title"/>
          </p:nvPr>
        </p:nvSpPr>
        <p:spPr/>
        <p:txBody>
          <a:bodyPr/>
          <a:lstStyle/>
          <a:p>
            <a:r>
              <a:rPr lang="fr-FR" dirty="0"/>
              <a:t>Feuille distribuée	</a:t>
            </a:r>
          </a:p>
        </p:txBody>
      </p:sp>
      <p:sp>
        <p:nvSpPr>
          <p:cNvPr id="3" name="Espace réservé du contenu 2">
            <a:extLst>
              <a:ext uri="{FF2B5EF4-FFF2-40B4-BE49-F238E27FC236}">
                <a16:creationId xmlns:a16="http://schemas.microsoft.com/office/drawing/2014/main" id="{97C00B95-706E-2E42-88BB-3F9C22ED1539}"/>
              </a:ext>
            </a:extLst>
          </p:cNvPr>
          <p:cNvSpPr>
            <a:spLocks noGrp="1"/>
          </p:cNvSpPr>
          <p:nvPr>
            <p:ph idx="1"/>
          </p:nvPr>
        </p:nvSpPr>
        <p:spPr/>
        <p:txBody>
          <a:bodyPr>
            <a:normAutofit/>
          </a:bodyPr>
          <a:lstStyle/>
          <a:p>
            <a:r>
              <a:rPr lang="fr-FR" sz="2400" dirty="0"/>
              <a:t>Rappel des consignes, abréviations utilisées, le barème, le matériel</a:t>
            </a:r>
          </a:p>
          <a:p>
            <a:r>
              <a:rPr lang="fr-FR" sz="2400" dirty="0"/>
              <a:t>A destination des parents : rendre la demi-feuille cochée et remplie au prochain cours</a:t>
            </a:r>
          </a:p>
          <a:p>
            <a:endParaRPr lang="fr-FR" sz="2400" dirty="0"/>
          </a:p>
          <a:p>
            <a:endParaRPr lang="fr-FR" sz="2400" dirty="0"/>
          </a:p>
        </p:txBody>
      </p:sp>
    </p:spTree>
    <p:extLst>
      <p:ext uri="{BB962C8B-B14F-4D97-AF65-F5344CB8AC3E}">
        <p14:creationId xmlns:p14="http://schemas.microsoft.com/office/powerpoint/2010/main" val="270391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9DEA81-3104-694E-949C-10344EE3AC01}"/>
              </a:ext>
            </a:extLst>
          </p:cNvPr>
          <p:cNvSpPr>
            <a:spLocks noGrp="1"/>
          </p:cNvSpPr>
          <p:nvPr>
            <p:ph type="title"/>
          </p:nvPr>
        </p:nvSpPr>
        <p:spPr/>
        <p:txBody>
          <a:bodyPr/>
          <a:lstStyle/>
          <a:p>
            <a:r>
              <a:rPr lang="fr-FR" dirty="0"/>
              <a:t>Comportement</a:t>
            </a:r>
          </a:p>
        </p:txBody>
      </p:sp>
      <p:sp>
        <p:nvSpPr>
          <p:cNvPr id="3" name="Espace réservé du contenu 2">
            <a:extLst>
              <a:ext uri="{FF2B5EF4-FFF2-40B4-BE49-F238E27FC236}">
                <a16:creationId xmlns:a16="http://schemas.microsoft.com/office/drawing/2014/main" id="{79F3315D-3256-9644-AF71-18A84735006D}"/>
              </a:ext>
            </a:extLst>
          </p:cNvPr>
          <p:cNvSpPr>
            <a:spLocks noGrp="1"/>
          </p:cNvSpPr>
          <p:nvPr>
            <p:ph idx="1"/>
          </p:nvPr>
        </p:nvSpPr>
        <p:spPr/>
        <p:txBody>
          <a:bodyPr>
            <a:normAutofit/>
          </a:bodyPr>
          <a:lstStyle/>
          <a:p>
            <a:r>
              <a:rPr lang="fr-FR" sz="2400" dirty="0"/>
              <a:t>En début de chaque séance, je reste debout derrière ma chaise et je sors mon matériel dans le calme. J'attends l'autorisation du professeur pour m'asseoir.</a:t>
            </a:r>
          </a:p>
          <a:p>
            <a:r>
              <a:rPr lang="fr-FR" sz="2400" dirty="0"/>
              <a:t>Pour prendre la parole en classe, je lève la main sans interpeler le professeur et attends que celui-ci me donne l'autorisation de m'exprimer.</a:t>
            </a:r>
          </a:p>
          <a:p>
            <a:r>
              <a:rPr lang="fr-FR" sz="2400" dirty="0"/>
              <a:t>À la fin de chaque séance, j'attends l'autorisation du professeur pour ranger mes affaires et ce, même si la sonnerie a déjà retenti !</a:t>
            </a:r>
          </a:p>
        </p:txBody>
      </p:sp>
    </p:spTree>
    <p:extLst>
      <p:ext uri="{BB962C8B-B14F-4D97-AF65-F5344CB8AC3E}">
        <p14:creationId xmlns:p14="http://schemas.microsoft.com/office/powerpoint/2010/main" val="245265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1D81C-9885-554C-A323-24A083027AAB}"/>
              </a:ext>
            </a:extLst>
          </p:cNvPr>
          <p:cNvSpPr>
            <a:spLocks noGrp="1"/>
          </p:cNvSpPr>
          <p:nvPr>
            <p:ph type="title"/>
          </p:nvPr>
        </p:nvSpPr>
        <p:spPr/>
        <p:txBody>
          <a:bodyPr/>
          <a:lstStyle/>
          <a:p>
            <a:r>
              <a:rPr lang="fr-FR" dirty="0"/>
              <a:t>COURS</a:t>
            </a:r>
          </a:p>
        </p:txBody>
      </p:sp>
      <p:sp>
        <p:nvSpPr>
          <p:cNvPr id="3" name="Espace réservé du contenu 2">
            <a:extLst>
              <a:ext uri="{FF2B5EF4-FFF2-40B4-BE49-F238E27FC236}">
                <a16:creationId xmlns:a16="http://schemas.microsoft.com/office/drawing/2014/main" id="{9C8F40A4-D37D-9545-BD38-713EE51350E2}"/>
              </a:ext>
            </a:extLst>
          </p:cNvPr>
          <p:cNvSpPr>
            <a:spLocks noGrp="1"/>
          </p:cNvSpPr>
          <p:nvPr>
            <p:ph idx="1"/>
          </p:nvPr>
        </p:nvSpPr>
        <p:spPr/>
        <p:txBody>
          <a:bodyPr>
            <a:normAutofit/>
          </a:bodyPr>
          <a:lstStyle/>
          <a:p>
            <a:r>
              <a:rPr lang="fr-FR" sz="2400" dirty="0"/>
              <a:t>Toutes les définitions ainsi que les propriétés notées en rouge ou encadrées en rouge sont à apprendre par cœur.</a:t>
            </a:r>
          </a:p>
          <a:p>
            <a:r>
              <a:rPr lang="fr-FR" sz="2400" dirty="0"/>
              <a:t>Il faut savoir refaire parfaitement les exercices d’application du cours : restituer la démarche, connaître les méthodes de calcul</a:t>
            </a:r>
          </a:p>
          <a:p>
            <a:r>
              <a:rPr lang="fr-FR" sz="2400" dirty="0"/>
              <a:t>Il faut PRATIQUER, c’est-à-dire s’entrainer à faire les calculs (sans calculatrice)</a:t>
            </a:r>
          </a:p>
        </p:txBody>
      </p:sp>
    </p:spTree>
    <p:extLst>
      <p:ext uri="{BB962C8B-B14F-4D97-AF65-F5344CB8AC3E}">
        <p14:creationId xmlns:p14="http://schemas.microsoft.com/office/powerpoint/2010/main" val="3058791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9C26ED-E878-D547-8442-69EA5EFE403E}"/>
              </a:ext>
            </a:extLst>
          </p:cNvPr>
          <p:cNvSpPr>
            <a:spLocks noGrp="1"/>
          </p:cNvSpPr>
          <p:nvPr>
            <p:ph type="title"/>
          </p:nvPr>
        </p:nvSpPr>
        <p:spPr/>
        <p:txBody>
          <a:bodyPr/>
          <a:lstStyle/>
          <a:p>
            <a:r>
              <a:rPr lang="fr-FR" dirty="0"/>
              <a:t>Matériel</a:t>
            </a:r>
          </a:p>
        </p:txBody>
      </p:sp>
      <p:sp>
        <p:nvSpPr>
          <p:cNvPr id="3" name="Espace réservé du contenu 2">
            <a:extLst>
              <a:ext uri="{FF2B5EF4-FFF2-40B4-BE49-F238E27FC236}">
                <a16:creationId xmlns:a16="http://schemas.microsoft.com/office/drawing/2014/main" id="{C5D12EA1-7D69-C340-9892-77A762261ACE}"/>
              </a:ext>
            </a:extLst>
          </p:cNvPr>
          <p:cNvSpPr>
            <a:spLocks noGrp="1"/>
          </p:cNvSpPr>
          <p:nvPr>
            <p:ph idx="1"/>
          </p:nvPr>
        </p:nvSpPr>
        <p:spPr>
          <a:xfrm>
            <a:off x="685801" y="1839558"/>
            <a:ext cx="10131425" cy="4550483"/>
          </a:xfrm>
        </p:spPr>
        <p:txBody>
          <a:bodyPr>
            <a:normAutofit fontScale="92500" lnSpcReduction="10000"/>
          </a:bodyPr>
          <a:lstStyle/>
          <a:p>
            <a:r>
              <a:rPr lang="fr-FR" sz="2400" dirty="0"/>
              <a:t>1 cahier de cours, 48 ou 96 pages, grands carreaux (à renouveler)</a:t>
            </a:r>
          </a:p>
          <a:p>
            <a:r>
              <a:rPr lang="fr-FR" sz="2400" dirty="0"/>
              <a:t>Une pochette (non spécifique aux mathématiques) contenant </a:t>
            </a:r>
          </a:p>
          <a:p>
            <a:pPr lvl="1"/>
            <a:r>
              <a:rPr lang="fr-FR" sz="2200" dirty="0"/>
              <a:t>des feuilles simples grands carreaux</a:t>
            </a:r>
          </a:p>
          <a:p>
            <a:pPr lvl="1"/>
            <a:r>
              <a:rPr lang="fr-FR" sz="2200" dirty="0"/>
              <a:t>deux copies doubles</a:t>
            </a:r>
          </a:p>
          <a:p>
            <a:pPr lvl="1"/>
            <a:r>
              <a:rPr lang="fr-FR" sz="2200" dirty="0"/>
              <a:t>cinq feuilles simples petits carreaux</a:t>
            </a:r>
          </a:p>
          <a:p>
            <a:pPr lvl="1"/>
            <a:r>
              <a:rPr lang="fr-FR" sz="2200" dirty="0"/>
              <a:t>deux feuilles de papier millimétrée et deux feuilles de papier calque </a:t>
            </a:r>
            <a:r>
              <a:rPr lang="fr-FR" sz="2200" dirty="0" err="1"/>
              <a:t>placées</a:t>
            </a:r>
            <a:r>
              <a:rPr lang="fr-FR" sz="2200" dirty="0"/>
              <a:t> dans une pochette en plastique)</a:t>
            </a:r>
          </a:p>
          <a:p>
            <a:r>
              <a:rPr lang="fr-FR" sz="2400" dirty="0"/>
              <a:t>Un répertoire fourni par le collège</a:t>
            </a:r>
          </a:p>
          <a:p>
            <a:r>
              <a:rPr lang="fr-FR" sz="2400" dirty="0" err="1"/>
              <a:t>Équerre</a:t>
            </a:r>
            <a:r>
              <a:rPr lang="fr-FR" sz="2400" dirty="0"/>
              <a:t>, </a:t>
            </a:r>
            <a:r>
              <a:rPr lang="fr-FR" sz="2400" dirty="0" err="1"/>
              <a:t>règle</a:t>
            </a:r>
            <a:r>
              <a:rPr lang="fr-FR" sz="2400" dirty="0"/>
              <a:t> </a:t>
            </a:r>
            <a:r>
              <a:rPr lang="fr-FR" sz="2400" dirty="0" err="1"/>
              <a:t>graduée</a:t>
            </a:r>
            <a:r>
              <a:rPr lang="fr-FR" sz="2400" dirty="0"/>
              <a:t>, rapporteur, compas </a:t>
            </a:r>
          </a:p>
          <a:p>
            <a:r>
              <a:rPr lang="fr-FR" sz="2400" dirty="0"/>
              <a:t>Calculatrice type </a:t>
            </a:r>
            <a:r>
              <a:rPr lang="fr-FR" sz="2400" dirty="0" err="1"/>
              <a:t>collège</a:t>
            </a:r>
            <a:r>
              <a:rPr lang="fr-FR" sz="2400" dirty="0"/>
              <a:t> (toujours dans le sac) </a:t>
            </a:r>
          </a:p>
          <a:p>
            <a:r>
              <a:rPr lang="fr-FR" sz="2400" b="1" dirty="0"/>
              <a:t>1 </a:t>
            </a:r>
            <a:r>
              <a:rPr lang="fr-FR" sz="2400" b="1" dirty="0" err="1"/>
              <a:t>critérium</a:t>
            </a:r>
            <a:r>
              <a:rPr lang="fr-FR" sz="2400" b="1" dirty="0"/>
              <a:t> </a:t>
            </a:r>
            <a:r>
              <a:rPr lang="fr-FR" sz="2400" dirty="0"/>
              <a:t>(obligatoire pour les constructions) – pas de crayon à papier </a:t>
            </a:r>
          </a:p>
          <a:p>
            <a:pPr marL="0" indent="0">
              <a:buNone/>
            </a:pPr>
            <a:endParaRPr lang="fr-FR" dirty="0"/>
          </a:p>
        </p:txBody>
      </p:sp>
    </p:spTree>
    <p:extLst>
      <p:ext uri="{BB962C8B-B14F-4D97-AF65-F5344CB8AC3E}">
        <p14:creationId xmlns:p14="http://schemas.microsoft.com/office/powerpoint/2010/main" val="88956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4A6D39-0716-A542-8D71-EB91C2932864}"/>
              </a:ext>
            </a:extLst>
          </p:cNvPr>
          <p:cNvSpPr>
            <a:spLocks noGrp="1"/>
          </p:cNvSpPr>
          <p:nvPr>
            <p:ph type="title"/>
          </p:nvPr>
        </p:nvSpPr>
        <p:spPr/>
        <p:txBody>
          <a:bodyPr/>
          <a:lstStyle/>
          <a:p>
            <a:r>
              <a:rPr lang="fr-FR" dirty="0"/>
              <a:t>copies pour les contrôles</a:t>
            </a:r>
          </a:p>
        </p:txBody>
      </p:sp>
      <p:sp>
        <p:nvSpPr>
          <p:cNvPr id="3" name="Espace réservé du contenu 2">
            <a:extLst>
              <a:ext uri="{FF2B5EF4-FFF2-40B4-BE49-F238E27FC236}">
                <a16:creationId xmlns:a16="http://schemas.microsoft.com/office/drawing/2014/main" id="{10776E08-877F-8F42-ABE5-14212E9F3B9A}"/>
              </a:ext>
            </a:extLst>
          </p:cNvPr>
          <p:cNvSpPr>
            <a:spLocks noGrp="1"/>
          </p:cNvSpPr>
          <p:nvPr>
            <p:ph idx="1"/>
          </p:nvPr>
        </p:nvSpPr>
        <p:spPr/>
        <p:txBody>
          <a:bodyPr>
            <a:normAutofit/>
          </a:bodyPr>
          <a:lstStyle/>
          <a:p>
            <a:r>
              <a:rPr lang="fr-FR" sz="2400" dirty="0"/>
              <a:t>Pour chaque contrôle, il sera indiquer si une copie double est nécessaire :</a:t>
            </a:r>
          </a:p>
          <a:p>
            <a:pPr lvl="1"/>
            <a:r>
              <a:rPr lang="fr-FR" sz="2200" dirty="0"/>
              <a:t>Si rien n’est précisé, vous n’amenez que le matériel requis (</a:t>
            </a:r>
            <a:r>
              <a:rPr lang="fr-FR" sz="2200" dirty="0" err="1"/>
              <a:t>c.f</a:t>
            </a:r>
            <a:r>
              <a:rPr lang="fr-FR" sz="2200" dirty="0"/>
              <a:t>. ENT)</a:t>
            </a:r>
          </a:p>
          <a:p>
            <a:pPr lvl="1"/>
            <a:r>
              <a:rPr lang="fr-FR" sz="2200" dirty="0"/>
              <a:t>Si une copie double est nécessaire</a:t>
            </a:r>
          </a:p>
          <a:p>
            <a:pPr lvl="2"/>
            <a:r>
              <a:rPr lang="fr-FR" sz="2000" dirty="0"/>
              <a:t>vous ne pouvez entrer dans la salle que si vous avez une copie, préparée (la préparation de la copie n’est pas comprise dans le temps estimé du contrôle, une copie mal présentée retire un certain nombre de points)</a:t>
            </a:r>
          </a:p>
          <a:p>
            <a:pPr lvl="2"/>
            <a:r>
              <a:rPr lang="fr-FR" sz="2000" dirty="0"/>
              <a:t>Si vous n’avez pas de copie à la fin de l’entrée de tous les élèves, une copie vous est remise avec une pénalité au niveau de la note (vous commencez en dernier avec des points en moins)</a:t>
            </a:r>
          </a:p>
          <a:p>
            <a:pPr marL="0" indent="0">
              <a:buNone/>
            </a:pPr>
            <a:endParaRPr lang="fr-FR" dirty="0"/>
          </a:p>
        </p:txBody>
      </p:sp>
    </p:spTree>
    <p:extLst>
      <p:ext uri="{BB962C8B-B14F-4D97-AF65-F5344CB8AC3E}">
        <p14:creationId xmlns:p14="http://schemas.microsoft.com/office/powerpoint/2010/main" val="2810702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1F5C10-59A0-F74E-9258-1FFCD030D69C}"/>
              </a:ext>
            </a:extLst>
          </p:cNvPr>
          <p:cNvSpPr>
            <a:spLocks noGrp="1"/>
          </p:cNvSpPr>
          <p:nvPr>
            <p:ph type="title"/>
          </p:nvPr>
        </p:nvSpPr>
        <p:spPr/>
        <p:txBody>
          <a:bodyPr/>
          <a:lstStyle/>
          <a:p>
            <a:r>
              <a:rPr lang="fr-FR" dirty="0"/>
              <a:t>à </a:t>
            </a:r>
            <a:r>
              <a:rPr lang="fr-FR" dirty="0" err="1"/>
              <a:t>ACHETer</a:t>
            </a:r>
            <a:r>
              <a:rPr lang="fr-FR" dirty="0"/>
              <a:t> – fichier d’exercices</a:t>
            </a:r>
          </a:p>
        </p:txBody>
      </p:sp>
      <p:sp>
        <p:nvSpPr>
          <p:cNvPr id="3" name="Espace réservé du contenu 2">
            <a:extLst>
              <a:ext uri="{FF2B5EF4-FFF2-40B4-BE49-F238E27FC236}">
                <a16:creationId xmlns:a16="http://schemas.microsoft.com/office/drawing/2014/main" id="{F2EB7C88-D159-8246-8A56-41A4ABAB7EFE}"/>
              </a:ext>
            </a:extLst>
          </p:cNvPr>
          <p:cNvSpPr>
            <a:spLocks noGrp="1"/>
          </p:cNvSpPr>
          <p:nvPr>
            <p:ph idx="1"/>
          </p:nvPr>
        </p:nvSpPr>
        <p:spPr>
          <a:xfrm>
            <a:off x="685801" y="2142067"/>
            <a:ext cx="10131425" cy="4086611"/>
          </a:xfrm>
        </p:spPr>
        <p:txBody>
          <a:bodyPr>
            <a:normAutofit/>
          </a:bodyPr>
          <a:lstStyle/>
          <a:p>
            <a:r>
              <a:rPr lang="fr-FR" sz="2400" b="1" dirty="0"/>
              <a:t>Pour les 3e :</a:t>
            </a:r>
            <a:br>
              <a:rPr lang="fr-FR" sz="2400" dirty="0"/>
            </a:br>
            <a:r>
              <a:rPr lang="fr-FR" sz="2400" dirty="0"/>
              <a:t>Collection </a:t>
            </a:r>
            <a:r>
              <a:rPr lang="fr-FR" sz="2400" dirty="0" err="1"/>
              <a:t>iParcours</a:t>
            </a:r>
            <a:r>
              <a:rPr lang="fr-FR" sz="2400" dirty="0"/>
              <a:t>, cycle 4, 3ème, Cahier d’exercices, </a:t>
            </a:r>
            <a:r>
              <a:rPr lang="fr-FR" sz="2400" dirty="0" err="1"/>
              <a:t>édition</a:t>
            </a:r>
            <a:r>
              <a:rPr lang="fr-FR" sz="2400" dirty="0"/>
              <a:t> 2019 </a:t>
            </a:r>
          </a:p>
          <a:p>
            <a:pPr marL="0" indent="0">
              <a:buNone/>
            </a:pPr>
            <a:r>
              <a:rPr lang="fr-FR" sz="2400" dirty="0"/>
              <a:t>	</a:t>
            </a:r>
            <a:r>
              <a:rPr lang="fr-FR" sz="2400" dirty="0" err="1"/>
              <a:t>éditeur</a:t>
            </a:r>
            <a:r>
              <a:rPr lang="fr-FR" sz="2400" dirty="0"/>
              <a:t> </a:t>
            </a:r>
            <a:r>
              <a:rPr lang="fr-FR" sz="2400" dirty="0" err="1"/>
              <a:t>Génération</a:t>
            </a:r>
            <a:r>
              <a:rPr lang="fr-FR" sz="2400" dirty="0"/>
              <a:t> 5. ISBN : 978-2-36246-313-6 </a:t>
            </a:r>
          </a:p>
          <a:p>
            <a:pPr marL="0" indent="0">
              <a:buNone/>
            </a:pPr>
            <a:endParaRPr lang="fr-FR" sz="2400" dirty="0"/>
          </a:p>
          <a:p>
            <a:pPr marL="0" indent="0">
              <a:buNone/>
            </a:pPr>
            <a:r>
              <a:rPr lang="fr-FR" sz="2400" dirty="0"/>
              <a:t>Où acheter : Librairie les Petits Mots</a:t>
            </a:r>
          </a:p>
          <a:p>
            <a:pPr marL="0" indent="0">
              <a:buNone/>
            </a:pPr>
            <a:r>
              <a:rPr lang="fr-FR" sz="2400" dirty="0"/>
              <a:t>Prix 5.60€</a:t>
            </a:r>
          </a:p>
          <a:p>
            <a:endParaRPr lang="fr-FR" dirty="0"/>
          </a:p>
        </p:txBody>
      </p:sp>
      <p:pic>
        <p:nvPicPr>
          <p:cNvPr id="6" name="Image 5">
            <a:extLst>
              <a:ext uri="{FF2B5EF4-FFF2-40B4-BE49-F238E27FC236}">
                <a16:creationId xmlns:a16="http://schemas.microsoft.com/office/drawing/2014/main" id="{595FA6F2-0607-3F4D-A2EC-2C2AB03037A4}"/>
              </a:ext>
            </a:extLst>
          </p:cNvPr>
          <p:cNvPicPr>
            <a:picLocks noChangeAspect="1"/>
          </p:cNvPicPr>
          <p:nvPr/>
        </p:nvPicPr>
        <p:blipFill>
          <a:blip r:embed="rId2"/>
          <a:stretch>
            <a:fillRect/>
          </a:stretch>
        </p:blipFill>
        <p:spPr>
          <a:xfrm>
            <a:off x="9693448" y="1802705"/>
            <a:ext cx="1767262" cy="2630344"/>
          </a:xfrm>
          <a:prstGeom prst="rect">
            <a:avLst/>
          </a:prstGeom>
        </p:spPr>
      </p:pic>
      <p:pic>
        <p:nvPicPr>
          <p:cNvPr id="5" name="Image 4">
            <a:extLst>
              <a:ext uri="{FF2B5EF4-FFF2-40B4-BE49-F238E27FC236}">
                <a16:creationId xmlns:a16="http://schemas.microsoft.com/office/drawing/2014/main" id="{6A2FA9F4-A4F6-9743-8DC6-E4BDEB2BF479}"/>
              </a:ext>
            </a:extLst>
          </p:cNvPr>
          <p:cNvPicPr>
            <a:picLocks noChangeAspect="1"/>
          </p:cNvPicPr>
          <p:nvPr/>
        </p:nvPicPr>
        <p:blipFill>
          <a:blip r:embed="rId3"/>
          <a:stretch>
            <a:fillRect/>
          </a:stretch>
        </p:blipFill>
        <p:spPr>
          <a:xfrm>
            <a:off x="6293473" y="4863104"/>
            <a:ext cx="3529066" cy="1634515"/>
          </a:xfrm>
          <a:prstGeom prst="rect">
            <a:avLst/>
          </a:prstGeom>
        </p:spPr>
      </p:pic>
    </p:spTree>
    <p:extLst>
      <p:ext uri="{BB962C8B-B14F-4D97-AF65-F5344CB8AC3E}">
        <p14:creationId xmlns:p14="http://schemas.microsoft.com/office/powerpoint/2010/main" val="26157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BE7018-09CA-BA40-A07D-85F7A1F3E38D}"/>
              </a:ext>
            </a:extLst>
          </p:cNvPr>
          <p:cNvSpPr>
            <a:spLocks noGrp="1"/>
          </p:cNvSpPr>
          <p:nvPr>
            <p:ph type="title"/>
          </p:nvPr>
        </p:nvSpPr>
        <p:spPr/>
        <p:txBody>
          <a:bodyPr/>
          <a:lstStyle/>
          <a:p>
            <a:r>
              <a:rPr lang="fr-FR" dirty="0"/>
              <a:t>Devoirs</a:t>
            </a:r>
          </a:p>
        </p:txBody>
      </p:sp>
      <p:sp>
        <p:nvSpPr>
          <p:cNvPr id="3" name="Espace réservé du contenu 2">
            <a:extLst>
              <a:ext uri="{FF2B5EF4-FFF2-40B4-BE49-F238E27FC236}">
                <a16:creationId xmlns:a16="http://schemas.microsoft.com/office/drawing/2014/main" id="{F5C5C12E-DCD8-B948-8ED6-AB902BFC4FC6}"/>
              </a:ext>
            </a:extLst>
          </p:cNvPr>
          <p:cNvSpPr>
            <a:spLocks noGrp="1"/>
          </p:cNvSpPr>
          <p:nvPr>
            <p:ph idx="1"/>
          </p:nvPr>
        </p:nvSpPr>
        <p:spPr>
          <a:xfrm>
            <a:off x="685801" y="1828801"/>
            <a:ext cx="10131425" cy="4274372"/>
          </a:xfrm>
        </p:spPr>
        <p:txBody>
          <a:bodyPr>
            <a:normAutofit fontScale="92500" lnSpcReduction="20000"/>
          </a:bodyPr>
          <a:lstStyle/>
          <a:p>
            <a:r>
              <a:rPr lang="fr-FR" sz="2400" dirty="0"/>
              <a:t>Apprendre son cours tous les jours, savoir refaire parfaitement les exemples du cours.</a:t>
            </a:r>
          </a:p>
          <a:p>
            <a:r>
              <a:rPr lang="fr-FR" sz="2400" dirty="0"/>
              <a:t>Recopier les définitions indiquées dans le répertoire</a:t>
            </a:r>
          </a:p>
          <a:p>
            <a:r>
              <a:rPr lang="fr-FR" sz="2400" dirty="0"/>
              <a:t>Exercices : </a:t>
            </a:r>
            <a:r>
              <a:rPr lang="fr-FR" sz="2400" u="sng" dirty="0"/>
              <a:t>le livre reste à la maison</a:t>
            </a:r>
          </a:p>
          <a:p>
            <a:pPr lvl="1"/>
            <a:r>
              <a:rPr lang="fr-FR" sz="2200" dirty="0"/>
              <a:t>Des exercices obligatoires et certains facultatifs (corrigés sur internet)</a:t>
            </a:r>
          </a:p>
          <a:p>
            <a:r>
              <a:rPr lang="fr-FR" sz="2400" dirty="0"/>
              <a:t>DST / test : </a:t>
            </a:r>
          </a:p>
          <a:p>
            <a:pPr lvl="1"/>
            <a:r>
              <a:rPr lang="fr-FR" sz="2200" dirty="0"/>
              <a:t>Évaluation courte (non prévenu) – activité mentale, restitution</a:t>
            </a:r>
          </a:p>
          <a:p>
            <a:pPr lvl="1"/>
            <a:r>
              <a:rPr lang="fr-FR" sz="2200" dirty="0"/>
              <a:t>Un test sur deux / trois notions toutes les trois semaines environ</a:t>
            </a:r>
          </a:p>
          <a:p>
            <a:pPr lvl="1"/>
            <a:r>
              <a:rPr lang="fr-FR" sz="2200" dirty="0"/>
              <a:t>Un DST sur plusieurs notions </a:t>
            </a:r>
          </a:p>
          <a:p>
            <a:pPr lvl="1"/>
            <a:r>
              <a:rPr lang="fr-FR" sz="2200" dirty="0"/>
              <a:t>Brevet blanc + devoirs communs</a:t>
            </a:r>
          </a:p>
          <a:p>
            <a:r>
              <a:rPr lang="fr-FR" sz="2400" dirty="0"/>
              <a:t>Devoir maison de temps en temps</a:t>
            </a:r>
          </a:p>
          <a:p>
            <a:endParaRPr lang="fr-FR" dirty="0"/>
          </a:p>
        </p:txBody>
      </p:sp>
    </p:spTree>
    <p:extLst>
      <p:ext uri="{BB962C8B-B14F-4D97-AF65-F5344CB8AC3E}">
        <p14:creationId xmlns:p14="http://schemas.microsoft.com/office/powerpoint/2010/main" val="3468774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40528-D7D7-A74F-9555-A3F3779EDD60}"/>
              </a:ext>
            </a:extLst>
          </p:cNvPr>
          <p:cNvSpPr>
            <a:spLocks noGrp="1"/>
          </p:cNvSpPr>
          <p:nvPr>
            <p:ph type="title"/>
          </p:nvPr>
        </p:nvSpPr>
        <p:spPr/>
        <p:txBody>
          <a:bodyPr/>
          <a:lstStyle/>
          <a:p>
            <a:r>
              <a:rPr lang="fr-FR" dirty="0"/>
              <a:t>Les définitions</a:t>
            </a:r>
          </a:p>
        </p:txBody>
      </p:sp>
      <p:sp>
        <p:nvSpPr>
          <p:cNvPr id="3" name="Espace réservé du contenu 2">
            <a:extLst>
              <a:ext uri="{FF2B5EF4-FFF2-40B4-BE49-F238E27FC236}">
                <a16:creationId xmlns:a16="http://schemas.microsoft.com/office/drawing/2014/main" id="{A7CB5AA7-4A77-5D4D-B101-0D52F02758B7}"/>
              </a:ext>
            </a:extLst>
          </p:cNvPr>
          <p:cNvSpPr>
            <a:spLocks noGrp="1"/>
          </p:cNvSpPr>
          <p:nvPr>
            <p:ph idx="1"/>
          </p:nvPr>
        </p:nvSpPr>
        <p:spPr/>
        <p:txBody>
          <a:bodyPr>
            <a:normAutofit lnSpcReduction="10000"/>
          </a:bodyPr>
          <a:lstStyle/>
          <a:p>
            <a:r>
              <a:rPr lang="fr-FR" sz="2400" dirty="0"/>
              <a:t>Le collège offre un répertoire pour le reste de votre scolarité, donc à garder à la fin de l’année</a:t>
            </a:r>
          </a:p>
          <a:p>
            <a:r>
              <a:rPr lang="fr-FR" sz="2400" dirty="0"/>
              <a:t>Certaines définitions du cours et/ ou propriétés sont à recopier dans le répertoire (notée AR)</a:t>
            </a:r>
          </a:p>
          <a:p>
            <a:r>
              <a:rPr lang="fr-FR" sz="2400" dirty="0"/>
              <a:t>Ces définitions sont à connaître par cœur, à n’importe quel moment</a:t>
            </a:r>
          </a:p>
          <a:p>
            <a:r>
              <a:rPr lang="fr-FR" sz="2400" dirty="0"/>
              <a:t>Une interrogation orale ou écrite peut avoir lieu à n’importe quel cours sur les définitions</a:t>
            </a:r>
          </a:p>
          <a:p>
            <a:r>
              <a:rPr lang="fr-FR" sz="2400" dirty="0"/>
              <a:t>Le répertoire sera ramassé « par blocs » lors des contrôles pour vérification et notation</a:t>
            </a:r>
          </a:p>
        </p:txBody>
      </p:sp>
    </p:spTree>
    <p:extLst>
      <p:ext uri="{BB962C8B-B14F-4D97-AF65-F5344CB8AC3E}">
        <p14:creationId xmlns:p14="http://schemas.microsoft.com/office/powerpoint/2010/main" val="1304967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3A1FB6-A820-AC4D-9F2B-499629A10B13}"/>
              </a:ext>
            </a:extLst>
          </p:cNvPr>
          <p:cNvSpPr>
            <a:spLocks noGrp="1"/>
          </p:cNvSpPr>
          <p:nvPr>
            <p:ph type="title"/>
          </p:nvPr>
        </p:nvSpPr>
        <p:spPr/>
        <p:txBody>
          <a:bodyPr/>
          <a:lstStyle/>
          <a:p>
            <a:r>
              <a:rPr lang="fr-FR" dirty="0"/>
              <a:t>Note de consigne</a:t>
            </a:r>
          </a:p>
        </p:txBody>
      </p:sp>
      <p:sp>
        <p:nvSpPr>
          <p:cNvPr id="3" name="Espace réservé du contenu 2">
            <a:extLst>
              <a:ext uri="{FF2B5EF4-FFF2-40B4-BE49-F238E27FC236}">
                <a16:creationId xmlns:a16="http://schemas.microsoft.com/office/drawing/2014/main" id="{98EDDCF9-38B0-5D4F-92D8-BA9DFD45EBB6}"/>
              </a:ext>
            </a:extLst>
          </p:cNvPr>
          <p:cNvSpPr>
            <a:spLocks noGrp="1"/>
          </p:cNvSpPr>
          <p:nvPr>
            <p:ph idx="1"/>
          </p:nvPr>
        </p:nvSpPr>
        <p:spPr/>
        <p:txBody>
          <a:bodyPr/>
          <a:lstStyle/>
          <a:p>
            <a:r>
              <a:rPr lang="fr-FR" sz="2400" dirty="0"/>
              <a:t>En début de semestre, tout le monde a 20 / 20</a:t>
            </a:r>
          </a:p>
          <a:p>
            <a:r>
              <a:rPr lang="fr-FR" sz="2400" dirty="0"/>
              <a:t>La note est corrigée comme ceci</a:t>
            </a:r>
          </a:p>
          <a:p>
            <a:pPr lvl="1"/>
            <a:r>
              <a:rPr lang="fr-FR" sz="2200" dirty="0" err="1"/>
              <a:t>Matériel</a:t>
            </a:r>
            <a:r>
              <a:rPr lang="fr-FR" sz="2200" dirty="0"/>
              <a:t> absent : - 2 à chaque manquement (cahier de cours, fichiers, stylo...)</a:t>
            </a:r>
          </a:p>
          <a:p>
            <a:pPr lvl="1"/>
            <a:r>
              <a:rPr lang="fr-FR" sz="2200" dirty="0"/>
              <a:t>Exercices non faits / non </a:t>
            </a:r>
            <a:r>
              <a:rPr lang="fr-FR" sz="2200" dirty="0" err="1"/>
              <a:t>corrigés</a:t>
            </a:r>
            <a:r>
              <a:rPr lang="fr-FR" sz="2200" dirty="0"/>
              <a:t> : -2 à chaque non </a:t>
            </a:r>
            <a:r>
              <a:rPr lang="fr-FR" sz="2200" dirty="0" err="1"/>
              <a:t>présentation</a:t>
            </a:r>
            <a:r>
              <a:rPr lang="fr-FR" sz="2200" dirty="0"/>
              <a:t> (et vous serez ramassé </a:t>
            </a:r>
            <a:r>
              <a:rPr lang="fr-FR" sz="2400" dirty="0"/>
              <a:t>la fois suivante) </a:t>
            </a:r>
          </a:p>
          <a:p>
            <a:r>
              <a:rPr lang="fr-FR" sz="2800" i="1" dirty="0"/>
              <a:t>Pour information : quand les </a:t>
            </a:r>
            <a:r>
              <a:rPr lang="fr-FR" sz="2800" dirty="0"/>
              <a:t> exercices sont à faire sur feuille, ils sont souvent relevés !</a:t>
            </a:r>
            <a:endParaRPr lang="fr-FR" sz="2400" dirty="0"/>
          </a:p>
          <a:p>
            <a:endParaRPr lang="fr-FR" dirty="0"/>
          </a:p>
        </p:txBody>
      </p:sp>
    </p:spTree>
    <p:extLst>
      <p:ext uri="{BB962C8B-B14F-4D97-AF65-F5344CB8AC3E}">
        <p14:creationId xmlns:p14="http://schemas.microsoft.com/office/powerpoint/2010/main" val="34670530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éleste">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Céleste</Template>
  <TotalTime>859</TotalTime>
  <Words>944</Words>
  <Application>Microsoft Macintosh PowerPoint</Application>
  <PresentationFormat>Grand écran</PresentationFormat>
  <Paragraphs>107</Paragraphs>
  <Slides>15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Calibri Light</vt:lpstr>
      <vt:lpstr>Times New Roman</vt:lpstr>
      <vt:lpstr>Céleste</vt:lpstr>
      <vt:lpstr>Année Scolaire 2020-2021 3ème  </vt:lpstr>
      <vt:lpstr>Comportement</vt:lpstr>
      <vt:lpstr>COURS</vt:lpstr>
      <vt:lpstr>Matériel</vt:lpstr>
      <vt:lpstr>copies pour les contrôles</vt:lpstr>
      <vt:lpstr>à ACHETer – fichier d’exercices</vt:lpstr>
      <vt:lpstr>Devoirs</vt:lpstr>
      <vt:lpstr>Les définitions</vt:lpstr>
      <vt:lpstr>Note de consigne</vt:lpstr>
      <vt:lpstr>Barème des contrôles</vt:lpstr>
      <vt:lpstr>Coefficients (indicatif)</vt:lpstr>
      <vt:lpstr>Diffusion de l’information</vt:lpstr>
      <vt:lpstr>Des choses à VOIR ou NON</vt:lpstr>
      <vt:lpstr>Se tromper</vt:lpstr>
      <vt:lpstr>Feuille distribuée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Année Scolaire 2019-2020 4ème  </dc:title>
  <dc:creator>Vincent Marzoli</dc:creator>
  <cp:lastModifiedBy>Vincent Marzoli</cp:lastModifiedBy>
  <cp:revision>20</cp:revision>
  <dcterms:created xsi:type="dcterms:W3CDTF">2019-07-19T08:36:19Z</dcterms:created>
  <dcterms:modified xsi:type="dcterms:W3CDTF">2020-08-27T13:25:41Z</dcterms:modified>
</cp:coreProperties>
</file>